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handoutMasterIdLst>
    <p:handoutMasterId r:id="rId9"/>
  </p:handoutMasterIdLst>
  <p:sldIdLst>
    <p:sldId id="303" r:id="rId2"/>
    <p:sldId id="826" r:id="rId3"/>
    <p:sldId id="966" r:id="rId4"/>
    <p:sldId id="910" r:id="rId5"/>
    <p:sldId id="810" r:id="rId6"/>
    <p:sldId id="795" r:id="rId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78" d="100"/>
          <a:sy n="78" d="100"/>
        </p:scale>
        <p:origin x="1140" y="4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9" d="100"/>
          <a:sy n="79" d="100"/>
        </p:scale>
        <p:origin x="-3996" y="-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07-Mar-24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63FBF7EF-8678-4E88-BD87-1D3EF3670A8E}" type="datetime1">
              <a:rPr lang="en-US"/>
              <a:t>07-Mar-24</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2</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5</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22087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S2-2401912</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altLang="ko-KR" sz="1400" b="1" kern="1200" dirty="0">
                <a:solidFill>
                  <a:schemeClr val="tx1"/>
                </a:solidFill>
                <a:latin typeface="+mn-lt"/>
                <a:ea typeface="+mn-ea"/>
                <a:cs typeface="Arial" panose="020B0604020202020204" pitchFamily="34" charset="0"/>
              </a:rPr>
              <a:t>3GPP TSG SA WG2 Meeting #1</a:t>
            </a:r>
            <a:r>
              <a:rPr lang="en-US" sz="1400" b="1" kern="1200" dirty="0">
                <a:solidFill>
                  <a:schemeClr val="tx1"/>
                </a:solidFill>
                <a:latin typeface="+mn-lt"/>
                <a:ea typeface="+mn-ea"/>
                <a:cs typeface="Arial" panose="020B0604020202020204" pitchFamily="34" charset="0"/>
              </a:rPr>
              <a:t>61</a:t>
            </a:r>
            <a:endParaRPr lang="de-DE" altLang="ko-KR" sz="1400" b="1" kern="1200" dirty="0">
              <a:solidFill>
                <a:schemeClr val="tx1"/>
              </a:solidFill>
              <a:latin typeface="+mn-lt"/>
              <a:ea typeface="+mn-ea"/>
              <a:cs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defRPr/>
            </a:pPr>
            <a:r>
              <a:rPr lang="en-US" altLang="zh-CN" sz="1400" b="1" dirty="0">
                <a:latin typeface="+mn-lt"/>
                <a:sym typeface="+mn-ea"/>
              </a:rPr>
              <a:t>26 Febraury - 1 March, 2024, Athens, Greece</a:t>
            </a:r>
            <a:endParaRPr lang="en-US" altLang="zh-CN" sz="1400" b="1" kern="1200" dirty="0">
              <a:solidFill>
                <a:schemeClr val="tx1"/>
              </a:solidFill>
              <a:latin typeface="+mn-lt"/>
              <a:ea typeface="+mn-ea"/>
              <a:cs typeface="Arial" panose="020B0604020202020204" pitchFamily="34" charset="0"/>
            </a:endParaRPr>
          </a:p>
        </p:txBody>
      </p:sp>
    </p:spTree>
  </p:cSld>
  <p:clrMapOvr>
    <a:masterClrMapping/>
  </p:clrMapOvr>
  <p:transition spd="slow"/>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pic>
        <p:nvPicPr>
          <p:cNvPr id="1033" name="Picture 10" descr="3GPP_TM_RD.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538163" y="6429693"/>
            <a:ext cx="5473170" cy="242887"/>
          </a:xfrm>
          <a:prstGeom prst="rect">
            <a:avLst/>
          </a:prstGeom>
          <a:noFill/>
        </p:spPr>
        <p:txBody>
          <a:bodyPr anchor="ctr">
            <a:normAutofit fontScale="87500" lnSpcReduction="10000"/>
          </a:bodyPr>
          <a:lstStyle/>
          <a:p>
            <a:pPr marL="0" marR="0" lvl="0" algn="l" defTabSz="914400" rtl="0" eaLnBrk="0" fontAlgn="base" latinLnBrk="0" hangingPunct="0">
              <a:lnSpc>
                <a:spcPct val="100000"/>
              </a:lnSpc>
              <a:buClrTx/>
              <a:buSzTx/>
              <a:buFontTx/>
              <a:buNone/>
              <a:defRPr/>
            </a:pPr>
            <a:r>
              <a:rPr lang="en-GB" altLang="de-DE" sz="1300" dirty="0">
                <a:solidFill>
                  <a:schemeClr val="bg1"/>
                </a:solidFill>
                <a:latin typeface="+mn-lt"/>
              </a:rPr>
              <a:t>TSG SA WG2#16</a:t>
            </a:r>
            <a:r>
              <a:rPr lang="en-US" altLang="en-GB" sz="1300" dirty="0">
                <a:solidFill>
                  <a:schemeClr val="bg1"/>
                </a:solidFill>
                <a:latin typeface="+mn-lt"/>
              </a:rPr>
              <a:t>1 26 Feb. - 1 Mar.</a:t>
            </a:r>
            <a:r>
              <a:rPr lang="en-GB" altLang="de-DE" sz="1300" dirty="0">
                <a:solidFill>
                  <a:schemeClr val="bg1"/>
                </a:solidFill>
                <a:latin typeface="+mn-lt"/>
                <a:sym typeface="+mn-ea"/>
              </a:rPr>
              <a:t>, 202</a:t>
            </a:r>
            <a:r>
              <a:rPr lang="en-US" altLang="en-GB" sz="1300" dirty="0">
                <a:solidFill>
                  <a:schemeClr val="bg1"/>
                </a:solidFill>
                <a:latin typeface="+mn-lt"/>
                <a:sym typeface="+mn-ea"/>
              </a:rPr>
              <a:t>4</a:t>
            </a:r>
            <a:r>
              <a:rPr lang="en-GB" altLang="de-DE" sz="1300" dirty="0">
                <a:solidFill>
                  <a:schemeClr val="bg1"/>
                </a:solidFill>
                <a:latin typeface="+mn-lt"/>
                <a:sym typeface="+mn-ea"/>
              </a:rPr>
              <a:t>, </a:t>
            </a:r>
            <a:r>
              <a:rPr lang="en-US" altLang="en-GB" sz="1300" dirty="0">
                <a:solidFill>
                  <a:schemeClr val="bg1"/>
                </a:solidFill>
                <a:latin typeface="+mn-lt"/>
                <a:sym typeface="+mn-ea"/>
              </a:rPr>
              <a:t>Athens, Greece</a:t>
            </a:r>
            <a:endParaRPr lang="en-US" altLang="en-GB" sz="1300" baseline="0" dirty="0">
              <a:solidFill>
                <a:schemeClr val="bg1"/>
              </a:solidFill>
              <a:latin typeface="+mn-lt"/>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US" altLang="de-DE" sz="3600" b="1" kern="0" dirty="0"/>
              <a:t>FS_5G_Femto Status Report</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US" altLang="en-US" sz="2000" b="1" dirty="0"/>
              <a:t>NTT DOCOMO</a:t>
            </a:r>
          </a:p>
          <a:p>
            <a:pPr>
              <a:lnSpc>
                <a:spcPct val="80000"/>
              </a:lnSpc>
            </a:pPr>
            <a:r>
              <a:rPr lang="en-US" altLang="en-US" sz="2000" b="1" dirty="0"/>
              <a:t>(Rapporteur)</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7" y="208196"/>
            <a:ext cx="7645952" cy="787400"/>
          </a:xfrm>
        </p:spPr>
        <p:txBody>
          <a:bodyPr/>
          <a:lstStyle/>
          <a:p>
            <a:pPr algn="l"/>
            <a:r>
              <a:rPr lang="en-US" altLang="zh-CN" b="1" dirty="0"/>
              <a:t>FS_5G_Femto </a:t>
            </a:r>
            <a:r>
              <a:rPr lang="en-US" altLang="de-DE" b="1" dirty="0"/>
              <a:t>status </a:t>
            </a:r>
            <a:r>
              <a:rPr lang="en-US" altLang="zh-CN" b="1" dirty="0"/>
              <a:t>after</a:t>
            </a:r>
            <a:r>
              <a:rPr lang="en-US" altLang="de-DE" b="1" dirty="0"/>
              <a:t> SA2#161</a:t>
            </a:r>
            <a:endParaRPr lang="de-DE" altLang="de-DE" b="1" dirty="0"/>
          </a:p>
        </p:txBody>
      </p:sp>
      <p:sp>
        <p:nvSpPr>
          <p:cNvPr id="29716" name="Content Placeholder 7"/>
          <p:cNvSpPr>
            <a:spLocks noGrp="1"/>
          </p:cNvSpPr>
          <p:nvPr>
            <p:ph sz="half" idx="2"/>
          </p:nvPr>
        </p:nvSpPr>
        <p:spPr>
          <a:xfrm>
            <a:off x="407265" y="2183196"/>
            <a:ext cx="8554480" cy="4248877"/>
          </a:xfrm>
        </p:spPr>
        <p:txBody>
          <a:bodyPr/>
          <a:lstStyle/>
          <a:p>
            <a:pPr marL="457200" lvl="1" indent="-457200">
              <a:spcBef>
                <a:spcPts val="0"/>
              </a:spcBef>
              <a:spcAft>
                <a:spcPts val="100"/>
              </a:spcAft>
              <a:buBlip>
                <a:blip r:embed="rId3"/>
              </a:buBlip>
            </a:pPr>
            <a:r>
              <a:rPr lang="en-US" altLang="ko-KR" sz="1400" b="1" dirty="0">
                <a:solidFill>
                  <a:prstClr val="black"/>
                </a:solidFill>
              </a:rPr>
              <a:t>Progress since SA2#161</a:t>
            </a:r>
            <a:endParaRPr lang="de-DE" altLang="ko-KR" sz="1400" dirty="0">
              <a:solidFill>
                <a:prstClr val="black"/>
              </a:solidFill>
            </a:endParaRPr>
          </a:p>
          <a:p>
            <a:pPr lvl="1">
              <a:spcBef>
                <a:spcPts val="0"/>
              </a:spcBef>
              <a:spcAft>
                <a:spcPts val="100"/>
              </a:spcAft>
            </a:pPr>
            <a:r>
              <a:rPr lang="en-US" altLang="de-DE" sz="1200" kern="0" dirty="0"/>
              <a:t>TR 23.700-45 v0.2.0 is available.</a:t>
            </a:r>
          </a:p>
          <a:p>
            <a:pPr lvl="1">
              <a:spcBef>
                <a:spcPts val="0"/>
              </a:spcBef>
              <a:spcAft>
                <a:spcPts val="100"/>
              </a:spcAft>
            </a:pPr>
            <a:r>
              <a:rPr lang="en-US" altLang="de-DE" sz="1200" dirty="0"/>
              <a:t>23 </a:t>
            </a:r>
            <a:r>
              <a:rPr lang="en-US" altLang="de-DE" sz="1200" dirty="0" err="1"/>
              <a:t>Tdocs</a:t>
            </a:r>
            <a:r>
              <a:rPr lang="en-US" altLang="de-DE" sz="1200" dirty="0"/>
              <a:t> were submitted: 19 </a:t>
            </a:r>
            <a:r>
              <a:rPr lang="en-US" altLang="de-DE" sz="1200" dirty="0" err="1"/>
              <a:t>Tdocs</a:t>
            </a:r>
            <a:r>
              <a:rPr lang="en-US" altLang="de-DE" sz="1200" dirty="0"/>
              <a:t> are for new solution, 3 </a:t>
            </a:r>
            <a:r>
              <a:rPr lang="en-US" altLang="de-DE" sz="1200" dirty="0" err="1"/>
              <a:t>Tdocs</a:t>
            </a:r>
            <a:r>
              <a:rPr lang="en-US" altLang="de-DE" sz="1200" dirty="0"/>
              <a:t> are for KI update and 1 </a:t>
            </a:r>
            <a:r>
              <a:rPr lang="en-US" altLang="de-DE" sz="1200" dirty="0" err="1"/>
              <a:t>Tdoc</a:t>
            </a:r>
            <a:r>
              <a:rPr lang="en-US" altLang="de-DE" sz="1200" dirty="0"/>
              <a:t> is for scope update.</a:t>
            </a:r>
          </a:p>
          <a:p>
            <a:pPr lvl="1">
              <a:spcBef>
                <a:spcPts val="0"/>
              </a:spcBef>
              <a:spcAft>
                <a:spcPts val="100"/>
              </a:spcAft>
            </a:pPr>
            <a:r>
              <a:rPr lang="en-US" altLang="de-DE" sz="1200" dirty="0"/>
              <a:t>20 </a:t>
            </a:r>
            <a:r>
              <a:rPr lang="en-US" altLang="de-DE" sz="1200" dirty="0" err="1"/>
              <a:t>Tdocs</a:t>
            </a:r>
            <a:r>
              <a:rPr lang="en-US" altLang="de-DE" sz="1200" dirty="0"/>
              <a:t> were handled including scope update, KI update and solution proposals for below two KIs: </a:t>
            </a:r>
          </a:p>
          <a:p>
            <a:pPr lvl="2">
              <a:spcBef>
                <a:spcPts val="0"/>
              </a:spcBef>
              <a:spcAft>
                <a:spcPts val="100"/>
              </a:spcAft>
            </a:pPr>
            <a:r>
              <a:rPr lang="en-US" altLang="de-DE" sz="1000" dirty="0"/>
              <a:t>KI#1 Support of UE move between CAG cell of 5G </a:t>
            </a:r>
            <a:r>
              <a:rPr lang="en-US" altLang="de-DE" sz="1000" dirty="0" err="1"/>
              <a:t>Femto</a:t>
            </a:r>
            <a:r>
              <a:rPr lang="en-US" altLang="de-DE" sz="1000" dirty="0"/>
              <a:t> and CSG cell and </a:t>
            </a:r>
          </a:p>
          <a:p>
            <a:pPr lvl="2">
              <a:spcBef>
                <a:spcPts val="0"/>
              </a:spcBef>
              <a:spcAft>
                <a:spcPts val="100"/>
              </a:spcAft>
            </a:pPr>
            <a:r>
              <a:rPr lang="en-US" altLang="de-DE" sz="1000" dirty="0"/>
              <a:t>KI#2 Enabling provisioning of subscribers allowed to access CAG cell and managing access control by the CAG owner or an authorized administrator.</a:t>
            </a:r>
          </a:p>
          <a:p>
            <a:pPr marL="893763" lvl="2" indent="-179388">
              <a:spcBef>
                <a:spcPts val="0"/>
              </a:spcBef>
              <a:spcAft>
                <a:spcPts val="100"/>
              </a:spcAft>
            </a:pPr>
            <a:r>
              <a:rPr lang="en-US" altLang="de-DE" sz="1100" dirty="0"/>
              <a:t>4 new solutions for KI#2 were approved. </a:t>
            </a:r>
          </a:p>
          <a:p>
            <a:pPr marL="893763" lvl="2" indent="-179388">
              <a:spcBef>
                <a:spcPts val="0"/>
              </a:spcBef>
              <a:spcAft>
                <a:spcPts val="100"/>
              </a:spcAft>
            </a:pPr>
            <a:r>
              <a:rPr lang="en-US" altLang="de-DE" sz="1100" dirty="0"/>
              <a:t>All solutions for KI#1 were either postponed or noted.</a:t>
            </a:r>
          </a:p>
          <a:p>
            <a:pPr marL="457200" lvl="1" indent="-457200">
              <a:spcBef>
                <a:spcPts val="0"/>
              </a:spcBef>
              <a:spcAft>
                <a:spcPts val="100"/>
              </a:spcAft>
              <a:buBlip>
                <a:blip r:embed="rId3"/>
              </a:buBlip>
            </a:pPr>
            <a:endParaRPr lang="en-US" altLang="ko-KR" sz="1400" b="1" dirty="0">
              <a:solidFill>
                <a:prstClr val="black"/>
              </a:solidFill>
            </a:endParaRPr>
          </a:p>
          <a:p>
            <a:pPr marL="457200" lvl="1" indent="-457200">
              <a:spcBef>
                <a:spcPts val="0"/>
              </a:spcBef>
              <a:spcAft>
                <a:spcPts val="100"/>
              </a:spcAft>
              <a:buBlip>
                <a:blip r:embed="rId3"/>
              </a:buBlip>
            </a:pPr>
            <a:r>
              <a:rPr lang="en-US" altLang="ko-KR" sz="1400" b="1" dirty="0">
                <a:solidFill>
                  <a:prstClr val="black"/>
                </a:solidFill>
              </a:rPr>
              <a:t>RAN impacts and dependencies</a:t>
            </a:r>
            <a:endParaRPr lang="de-DE" altLang="ko-KR" sz="1400" dirty="0">
              <a:solidFill>
                <a:prstClr val="black"/>
              </a:solidFill>
            </a:endParaRPr>
          </a:p>
          <a:p>
            <a:pPr lvl="1">
              <a:spcBef>
                <a:spcPts val="0"/>
              </a:spcBef>
              <a:spcAft>
                <a:spcPts val="100"/>
              </a:spcAft>
            </a:pPr>
            <a:r>
              <a:rPr lang="en-US" altLang="zh-CN" sz="1200" dirty="0">
                <a:solidFill>
                  <a:prstClr val="black"/>
                </a:solidFill>
                <a:sym typeface="+mn-ea"/>
              </a:rPr>
              <a:t>See contentious issue. </a:t>
            </a:r>
          </a:p>
          <a:p>
            <a:pPr marL="457200" lvl="1" indent="0">
              <a:spcBef>
                <a:spcPts val="0"/>
              </a:spcBef>
              <a:spcAft>
                <a:spcPts val="100"/>
              </a:spcAft>
              <a:buNone/>
            </a:pPr>
            <a:endParaRPr lang="en-US" altLang="de-DE" sz="1200" dirty="0">
              <a:solidFill>
                <a:prstClr val="black"/>
              </a:solidFill>
              <a:sym typeface="+mn-ea"/>
            </a:endParaRPr>
          </a:p>
          <a:p>
            <a:pPr>
              <a:spcBef>
                <a:spcPts val="0"/>
              </a:spcBef>
              <a:spcAft>
                <a:spcPts val="100"/>
              </a:spcAft>
            </a:pPr>
            <a:r>
              <a:rPr lang="de-DE" altLang="ko-KR" sz="1400" b="1" kern="0" dirty="0"/>
              <a:t>Contentious issues</a:t>
            </a:r>
          </a:p>
          <a:p>
            <a:pPr lvl="1">
              <a:spcBef>
                <a:spcPts val="0"/>
              </a:spcBef>
              <a:spcAft>
                <a:spcPts val="100"/>
              </a:spcAft>
            </a:pPr>
            <a:r>
              <a:rPr lang="de-DE" altLang="ko-KR" sz="1200" kern="0" dirty="0"/>
              <a:t>KI#1 needs clarification in regards to scope and some technical aspects such as RAN and UE impacts, without common understanding, this KI may be at risk not to complete by May, 2024.</a:t>
            </a:r>
            <a:endParaRPr lang="de-DE" altLang="ko-KR" sz="1050" kern="0" dirty="0"/>
          </a:p>
          <a:p>
            <a:pPr>
              <a:spcBef>
                <a:spcPts val="0"/>
              </a:spcBef>
              <a:spcAft>
                <a:spcPts val="100"/>
              </a:spcAft>
            </a:pPr>
            <a:endParaRPr lang="de-DE" altLang="ko-KR" sz="1400" b="1" kern="0" dirty="0"/>
          </a:p>
          <a:p>
            <a:pPr>
              <a:spcBef>
                <a:spcPts val="0"/>
              </a:spcBef>
              <a:spcAft>
                <a:spcPts val="100"/>
              </a:spcAft>
            </a:pPr>
            <a:r>
              <a:rPr lang="de-DE" altLang="ko-KR" sz="1400" b="1" kern="0" dirty="0"/>
              <a:t>Next steps</a:t>
            </a:r>
          </a:p>
          <a:p>
            <a:pPr lvl="1">
              <a:spcBef>
                <a:spcPts val="0"/>
              </a:spcBef>
              <a:spcAft>
                <a:spcPts val="100"/>
              </a:spcAft>
              <a:defRPr/>
            </a:pPr>
            <a:r>
              <a:rPr lang="en-US" altLang="ko-KR" sz="1200" kern="0" dirty="0"/>
              <a:t>At SA2#162, continue solution discussions and s</a:t>
            </a:r>
            <a:r>
              <a:rPr lang="en-US" altLang="ko-KR" sz="1200" kern="100" dirty="0">
                <a:effectLst/>
                <a:latin typeface="Calibri" panose="020F0502020204030204" pitchFamily="34" charset="0"/>
                <a:ea typeface="Calibri" panose="020F0502020204030204" pitchFamily="34" charset="0"/>
                <a:cs typeface="Times New Roman" panose="02020603050405020304" pitchFamily="18" charset="0"/>
              </a:rPr>
              <a:t>tart KI#2 evaluations and interim conclusions (if possible)</a:t>
            </a:r>
            <a:r>
              <a:rPr lang="en-US" altLang="ko-KR" sz="1200" kern="0" dirty="0"/>
              <a:t>.</a:t>
            </a:r>
          </a:p>
          <a:p>
            <a:pPr marL="893763" lvl="2" indent="-179388">
              <a:spcBef>
                <a:spcPts val="0"/>
              </a:spcBef>
              <a:spcAft>
                <a:spcPts val="100"/>
              </a:spcAft>
              <a:defRPr/>
            </a:pPr>
            <a:r>
              <a:rPr lang="en-US" altLang="ko-KR" sz="1100" b="0" dirty="0"/>
              <a:t>KI#1 and only new solutions for KI#2 will be prioritized (if not covered by the existing solutions).</a:t>
            </a:r>
          </a:p>
        </p:txBody>
      </p:sp>
      <p:graphicFrame>
        <p:nvGraphicFramePr>
          <p:cNvPr id="2" name="Content Placeholder 8">
            <a:extLst>
              <a:ext uri="{FF2B5EF4-FFF2-40B4-BE49-F238E27FC236}">
                <a16:creationId xmlns:a16="http://schemas.microsoft.com/office/drawing/2014/main" id="{FD7DBDD8-80B3-3F01-511A-10179A6EAF27}"/>
              </a:ext>
            </a:extLst>
          </p:cNvPr>
          <p:cNvGraphicFramePr>
            <a:graphicFrameLocks/>
          </p:cNvGraphicFramePr>
          <p:nvPr>
            <p:extLst>
              <p:ext uri="{D42A27DB-BD31-4B8C-83A1-F6EECF244321}">
                <p14:modId xmlns:p14="http://schemas.microsoft.com/office/powerpoint/2010/main" val="3751133111"/>
              </p:ext>
            </p:extLst>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FS_5G_Femto</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System aspects of 5G NR </a:t>
                      </a:r>
                      <a:r>
                        <a:rPr lang="en-US" sz="1200" b="1" dirty="0" err="1"/>
                        <a:t>Femto</a:t>
                      </a:r>
                      <a:endParaRPr lang="en-US" sz="1200" b="1" dirty="0"/>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15% -&gt; 40%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1020002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l" eaLnBrk="1" hangingPunct="1"/>
            <a:r>
              <a:rPr lang="en-US" altLang="zh-CN" b="1" dirty="0"/>
              <a:t>FS_5G_Femto </a:t>
            </a:r>
            <a:r>
              <a:rPr lang="en-US" altLang="de-DE" b="1" dirty="0"/>
              <a:t>Status at SA#103</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072954"/>
            <a:ext cx="8554481" cy="43209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SA#102</a:t>
            </a:r>
            <a:endParaRPr lang="de-DE" altLang="de-DE" sz="1600" b="1" kern="0" dirty="0">
              <a:solidFill>
                <a:srgbClr val="FF0000"/>
              </a:solidFill>
            </a:endParaRPr>
          </a:p>
          <a:p>
            <a:pPr lvl="1">
              <a:spcBef>
                <a:spcPts val="0"/>
              </a:spcBef>
              <a:spcAft>
                <a:spcPts val="0"/>
              </a:spcAft>
            </a:pPr>
            <a:r>
              <a:rPr lang="en-US" altLang="de-DE" sz="1400" dirty="0"/>
              <a:t>Study started with SA2#160AH-e.</a:t>
            </a:r>
            <a:endParaRPr lang="en-US" altLang="de-DE" sz="1400" kern="0" dirty="0"/>
          </a:p>
          <a:p>
            <a:pPr lvl="1">
              <a:spcBef>
                <a:spcPts val="0"/>
              </a:spcBef>
              <a:spcAft>
                <a:spcPts val="0"/>
              </a:spcAft>
            </a:pPr>
            <a:r>
              <a:rPr lang="en-US" altLang="de-DE" sz="1400" kern="0" dirty="0"/>
              <a:t>TR 23.700-45 v0.2.0 is available.</a:t>
            </a:r>
          </a:p>
          <a:p>
            <a:pPr lvl="1">
              <a:spcBef>
                <a:spcPts val="0"/>
              </a:spcBef>
              <a:spcAft>
                <a:spcPts val="0"/>
              </a:spcAft>
            </a:pPr>
            <a:r>
              <a:rPr lang="en-US" altLang="zh-CN" sz="1400" dirty="0">
                <a:cs typeface="+mn-ea"/>
              </a:rPr>
              <a:t>At SA2#160AH-e: </a:t>
            </a:r>
            <a:r>
              <a:rPr lang="en-US" altLang="de-DE" sz="1400" dirty="0"/>
              <a:t>TR skeleton, Scope, Architecture Assumptions/Requirements, and </a:t>
            </a:r>
            <a:r>
              <a:rPr lang="en-US" altLang="de-DE" sz="1400" dirty="0">
                <a:cs typeface="+mn-ea"/>
              </a:rPr>
              <a:t>2</a:t>
            </a:r>
            <a:r>
              <a:rPr lang="en-US" altLang="zh-CN" sz="1400" dirty="0">
                <a:cs typeface="+mn-ea"/>
              </a:rPr>
              <a:t> Key Issues </a:t>
            </a:r>
            <a:r>
              <a:rPr lang="en-US" altLang="zh-CN" sz="1400" dirty="0">
                <a:cs typeface="+mn-ea"/>
                <a:sym typeface="+mn-ea"/>
              </a:rPr>
              <a:t>to cover the WTs in the SID </a:t>
            </a:r>
            <a:r>
              <a:rPr lang="en-US" altLang="zh-CN" sz="1400" dirty="0">
                <a:cs typeface="+mn-ea"/>
              </a:rPr>
              <a:t>agreed.</a:t>
            </a:r>
          </a:p>
          <a:p>
            <a:pPr lvl="1">
              <a:spcBef>
                <a:spcPts val="0"/>
              </a:spcBef>
              <a:spcAft>
                <a:spcPts val="0"/>
              </a:spcAft>
            </a:pPr>
            <a:r>
              <a:rPr lang="en-US" altLang="zh-CN" sz="1400" dirty="0">
                <a:cs typeface="+mn-ea"/>
              </a:rPr>
              <a:t>At SA2#161: </a:t>
            </a:r>
            <a:r>
              <a:rPr lang="en-US" altLang="de-DE" sz="1400" dirty="0"/>
              <a:t>New solutions </a:t>
            </a:r>
            <a:r>
              <a:rPr lang="en-US" altLang="zh-CN" sz="1400" dirty="0">
                <a:cs typeface="+mn-ea"/>
              </a:rPr>
              <a:t>agreed (4</a:t>
            </a:r>
            <a:r>
              <a:rPr lang="en-US" altLang="de-DE" sz="1400" dirty="0"/>
              <a:t> solutions for KI#2). </a:t>
            </a:r>
          </a:p>
          <a:p>
            <a:pPr marL="457200" lvl="1" indent="0">
              <a:spcBef>
                <a:spcPts val="0"/>
              </a:spcBef>
              <a:spcAft>
                <a:spcPts val="0"/>
              </a:spcAft>
              <a:buNone/>
            </a:pPr>
            <a:endParaRPr lang="en-US" altLang="de-DE" sz="900" dirty="0"/>
          </a:p>
          <a:p>
            <a:pPr marL="457200" lvl="1" indent="-457200">
              <a:spcBef>
                <a:spcPts val="0"/>
              </a:spcBef>
              <a:spcAft>
                <a:spcPts val="0"/>
              </a:spcAft>
              <a:buBlip>
                <a:blip r:embed="rId2"/>
              </a:buBlip>
            </a:pPr>
            <a:r>
              <a:rPr lang="en-US" sz="1600" b="1" dirty="0"/>
              <a:t>RAN impacts and dependencies</a:t>
            </a:r>
            <a:endParaRPr lang="de-DE" sz="1600" b="1" dirty="0"/>
          </a:p>
          <a:p>
            <a:pPr lvl="1">
              <a:spcBef>
                <a:spcPts val="0"/>
              </a:spcBef>
              <a:spcAft>
                <a:spcPts val="0"/>
              </a:spcAft>
            </a:pPr>
            <a:r>
              <a:rPr lang="en-US" altLang="zh-CN" sz="1400" dirty="0">
                <a:solidFill>
                  <a:prstClr val="black"/>
                </a:solidFill>
                <a:sym typeface="+mn-ea"/>
              </a:rPr>
              <a:t>See contentious issue.</a:t>
            </a:r>
            <a:endParaRPr lang="en-US" sz="1400" kern="0" dirty="0"/>
          </a:p>
          <a:p>
            <a:pPr lvl="1">
              <a:spcBef>
                <a:spcPts val="0"/>
              </a:spcBef>
              <a:spcAft>
                <a:spcPts val="0"/>
              </a:spcAft>
            </a:pPr>
            <a:endParaRPr lang="de-DE" sz="900" kern="0" dirty="0"/>
          </a:p>
          <a:p>
            <a:pPr>
              <a:spcBef>
                <a:spcPts val="0"/>
              </a:spcBef>
              <a:spcAft>
                <a:spcPts val="0"/>
              </a:spcAft>
            </a:pPr>
            <a:endParaRPr lang="de-DE" sz="1600" b="1" kern="0" dirty="0"/>
          </a:p>
          <a:p>
            <a:pPr>
              <a:spcBef>
                <a:spcPts val="0"/>
              </a:spcBef>
              <a:spcAft>
                <a:spcPts val="0"/>
              </a:spcAft>
            </a:pPr>
            <a:r>
              <a:rPr lang="de-DE" sz="1600" b="1" kern="0" dirty="0"/>
              <a:t>Contentious issues</a:t>
            </a: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r>
              <a:rPr kumimoji="0" lang="de-DE" altLang="ko-KR" sz="1400" b="0" i="0" u="none" strike="noStrike" kern="0" cap="none" spc="0" normalizeH="0" baseline="0" noProof="0" dirty="0">
                <a:ln>
                  <a:noFill/>
                </a:ln>
                <a:solidFill>
                  <a:prstClr val="black"/>
                </a:solidFill>
                <a:effectLst/>
                <a:uLnTx/>
                <a:uFillTx/>
              </a:rPr>
              <a:t>KI#1 may be at risk not to complete by May, 2024 if </a:t>
            </a:r>
            <a:r>
              <a:rPr lang="de-DE" altLang="ko-KR" sz="1400" kern="0" dirty="0"/>
              <a:t>common understanding cannot be reached </a:t>
            </a:r>
            <a:r>
              <a:rPr lang="en-US" altLang="ko-KR" sz="1400" kern="0" dirty="0"/>
              <a:t>on how RAN impact should be considered in SA2 proposed solutions.</a:t>
            </a:r>
            <a:endParaRPr kumimoji="0" lang="de-DE" altLang="ko-KR" sz="1400" b="0" i="0" u="none" strike="noStrike" kern="0" cap="none" spc="0" normalizeH="0" baseline="0" noProof="0" dirty="0">
              <a:ln>
                <a:noFill/>
              </a:ln>
              <a:solidFill>
                <a:prstClr val="black"/>
              </a:solidFill>
              <a:effectLst/>
              <a:uLnTx/>
              <a:uFillTx/>
            </a:endParaRP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endParaRPr lang="de-DE" sz="900" b="1" kern="0" dirty="0"/>
          </a:p>
          <a:p>
            <a:pPr>
              <a:spcBef>
                <a:spcPts val="0"/>
              </a:spcBef>
              <a:spcAft>
                <a:spcPts val="0"/>
              </a:spcAft>
            </a:pPr>
            <a:endParaRPr lang="de-DE" sz="1600" b="1" kern="0" dirty="0"/>
          </a:p>
          <a:p>
            <a:pPr>
              <a:spcBef>
                <a:spcPts val="0"/>
              </a:spcBef>
              <a:spcAft>
                <a:spcPts val="0"/>
              </a:spcAft>
            </a:pPr>
            <a:r>
              <a:rPr lang="de-DE" sz="1600" b="1" kern="0" dirty="0"/>
              <a:t>Next steps</a:t>
            </a:r>
          </a:p>
          <a:p>
            <a:pPr lvl="1">
              <a:spcBef>
                <a:spcPts val="0"/>
              </a:spcBef>
              <a:spcAft>
                <a:spcPts val="0"/>
              </a:spcAft>
              <a:defRPr/>
            </a:pPr>
            <a:r>
              <a:rPr lang="en-US" altLang="ko-KR" sz="1400" kern="0" dirty="0"/>
              <a:t>Solution discussions,</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 Evaluations, Conclusions, TR sent to SA for one-step Approval</a:t>
            </a:r>
          </a:p>
          <a:p>
            <a:pPr lvl="1">
              <a:spcBef>
                <a:spcPts val="0"/>
              </a:spcBef>
              <a:spcAft>
                <a:spcPts val="0"/>
              </a:spcAft>
              <a:defRPr/>
            </a:pPr>
            <a:endParaRPr lang="en-US" altLang="ko-KR" sz="1200" kern="0" dirty="0"/>
          </a:p>
        </p:txBody>
      </p:sp>
      <p:graphicFrame>
        <p:nvGraphicFramePr>
          <p:cNvPr id="3" name="Content Placeholder 8">
            <a:extLst>
              <a:ext uri="{FF2B5EF4-FFF2-40B4-BE49-F238E27FC236}">
                <a16:creationId xmlns:a16="http://schemas.microsoft.com/office/drawing/2014/main" id="{9E2E8F5B-FF42-383E-95C8-2CAC63785DCE}"/>
              </a:ext>
            </a:extLst>
          </p:cNvPr>
          <p:cNvGraphicFramePr>
            <a:graphicFrameLocks/>
          </p:cNvGraphicFramePr>
          <p:nvPr>
            <p:extLst>
              <p:ext uri="{D42A27DB-BD31-4B8C-83A1-F6EECF244321}">
                <p14:modId xmlns:p14="http://schemas.microsoft.com/office/powerpoint/2010/main" val="1449932247"/>
              </p:ext>
            </p:extLst>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FS_5G_Femto</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System aspects of 5G NR </a:t>
                      </a:r>
                      <a:r>
                        <a:rPr lang="en-US" sz="1200" b="1" dirty="0" err="1"/>
                        <a:t>Femto</a:t>
                      </a:r>
                      <a:endParaRPr lang="en-US" sz="1200" b="1" dirty="0"/>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15% -&gt; 40%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1020002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10299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38712EE2-1131-4FD1-3B0F-49C9ED843F96}"/>
              </a:ext>
            </a:extLst>
          </p:cNvPr>
          <p:cNvSpPr txBox="1">
            <a:spLocks/>
          </p:cNvSpPr>
          <p:nvPr/>
        </p:nvSpPr>
        <p:spPr>
          <a:xfrm>
            <a:off x="331767" y="4749338"/>
            <a:ext cx="8554481" cy="188414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800" kern="0" dirty="0"/>
              <a:t>Total 5 TUs</a:t>
            </a:r>
          </a:p>
          <a:p>
            <a:pPr lvl="1">
              <a:spcBef>
                <a:spcPts val="0"/>
              </a:spcBef>
              <a:spcAft>
                <a:spcPts val="0"/>
              </a:spcAft>
            </a:pPr>
            <a:r>
              <a:rPr lang="en-US" altLang="zh-CN" sz="1400" b="1" kern="0" dirty="0"/>
              <a:t>2 TUs for Study Phase </a:t>
            </a:r>
            <a:r>
              <a:rPr lang="en-US" altLang="zh-CN" sz="1400" kern="0" dirty="0"/>
              <a:t>and 3 TUs for Normative Work</a:t>
            </a:r>
          </a:p>
          <a:p>
            <a:pPr lvl="1">
              <a:spcBef>
                <a:spcPts val="0"/>
              </a:spcBef>
              <a:spcAft>
                <a:spcPts val="0"/>
              </a:spcAft>
            </a:pPr>
            <a:endParaRPr lang="en-US" altLang="zh-CN" sz="1400" kern="0" dirty="0"/>
          </a:p>
          <a:p>
            <a:pPr>
              <a:spcBef>
                <a:spcPts val="0"/>
              </a:spcBef>
              <a:spcAft>
                <a:spcPts val="0"/>
              </a:spcAft>
              <a:buFont typeface="Arial" panose="020B0604020202020204" pitchFamily="34" charset="0"/>
              <a:buChar char="•"/>
            </a:pPr>
            <a:endParaRPr lang="en-US" altLang="zh-CN" sz="1800" b="1" kern="0" dirty="0"/>
          </a:p>
          <a:p>
            <a:pPr>
              <a:spcBef>
                <a:spcPts val="0"/>
              </a:spcBef>
              <a:spcAft>
                <a:spcPts val="0"/>
              </a:spcAft>
              <a:buFont typeface="Arial" panose="020B0604020202020204" pitchFamily="34" charset="0"/>
              <a:buChar char="•"/>
            </a:pPr>
            <a:r>
              <a:rPr lang="en-US" altLang="zh-CN" sz="1800" b="1" kern="0" dirty="0"/>
              <a:t>NOTE: </a:t>
            </a:r>
          </a:p>
          <a:p>
            <a:pPr lvl="1">
              <a:spcBef>
                <a:spcPts val="0"/>
              </a:spcBef>
              <a:spcAft>
                <a:spcPts val="0"/>
              </a:spcAft>
            </a:pPr>
            <a:r>
              <a:rPr lang="en-US" altLang="zh-CN" sz="1400" b="1" kern="0" dirty="0"/>
              <a:t>WT#1 </a:t>
            </a:r>
            <a:r>
              <a:rPr lang="en-US" altLang="zh-CN" sz="1400" kern="0" dirty="0"/>
              <a:t>(normative only) is reserved for dealing with architectural aspects based on the RAN work that can be coordinated with RAN WGs (RAN3) and conclude in the normative phase.</a:t>
            </a:r>
          </a:p>
        </p:txBody>
      </p:sp>
      <p:sp>
        <p:nvSpPr>
          <p:cNvPr id="9" name="Title 1">
            <a:extLst>
              <a:ext uri="{FF2B5EF4-FFF2-40B4-BE49-F238E27FC236}">
                <a16:creationId xmlns:a16="http://schemas.microsoft.com/office/drawing/2014/main" id="{9E4C225F-83EB-BF8F-9985-362749890189}"/>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dirty="0"/>
              <a:t>FS_5G_Femto Work plan</a:t>
            </a:r>
            <a:endParaRPr lang="en-US" kern="0" dirty="0"/>
          </a:p>
        </p:txBody>
      </p:sp>
      <p:graphicFrame>
        <p:nvGraphicFramePr>
          <p:cNvPr id="10" name="Table 9">
            <a:extLst>
              <a:ext uri="{FF2B5EF4-FFF2-40B4-BE49-F238E27FC236}">
                <a16:creationId xmlns:a16="http://schemas.microsoft.com/office/drawing/2014/main" id="{ED6B9139-F0E0-6FAC-8C0A-8F21852FEA87}"/>
              </a:ext>
            </a:extLst>
          </p:cNvPr>
          <p:cNvGraphicFramePr>
            <a:graphicFrameLocks noGrp="1"/>
          </p:cNvGraphicFramePr>
          <p:nvPr>
            <p:extLst>
              <p:ext uri="{D42A27DB-BD31-4B8C-83A1-F6EECF244321}">
                <p14:modId xmlns:p14="http://schemas.microsoft.com/office/powerpoint/2010/main" val="2252105237"/>
              </p:ext>
            </p:extLst>
          </p:nvPr>
        </p:nvGraphicFramePr>
        <p:xfrm>
          <a:off x="422359" y="1432560"/>
          <a:ext cx="8340640" cy="3175000"/>
        </p:xfrm>
        <a:graphic>
          <a:graphicData uri="http://schemas.openxmlformats.org/drawingml/2006/table">
            <a:tbl>
              <a:tblPr firstRow="1" bandRow="1">
                <a:tableStyleId>{5940675A-B579-460E-94D1-54222C63F5DA}</a:tableStyleId>
              </a:tblPr>
              <a:tblGrid>
                <a:gridCol w="1105934">
                  <a:extLst>
                    <a:ext uri="{9D8B030D-6E8A-4147-A177-3AD203B41FA5}">
                      <a16:colId xmlns:a16="http://schemas.microsoft.com/office/drawing/2014/main" val="20000"/>
                    </a:ext>
                  </a:extLst>
                </a:gridCol>
                <a:gridCol w="727226">
                  <a:extLst>
                    <a:ext uri="{9D8B030D-6E8A-4147-A177-3AD203B41FA5}">
                      <a16:colId xmlns:a16="http://schemas.microsoft.com/office/drawing/2014/main" val="20001"/>
                    </a:ext>
                  </a:extLst>
                </a:gridCol>
                <a:gridCol w="883920">
                  <a:extLst>
                    <a:ext uri="{9D8B030D-6E8A-4147-A177-3AD203B41FA5}">
                      <a16:colId xmlns:a16="http://schemas.microsoft.com/office/drawing/2014/main" val="20002"/>
                    </a:ext>
                  </a:extLst>
                </a:gridCol>
                <a:gridCol w="762000">
                  <a:extLst>
                    <a:ext uri="{9D8B030D-6E8A-4147-A177-3AD203B41FA5}">
                      <a16:colId xmlns:a16="http://schemas.microsoft.com/office/drawing/2014/main" val="20003"/>
                    </a:ext>
                  </a:extLst>
                </a:gridCol>
                <a:gridCol w="4861560">
                  <a:extLst>
                    <a:ext uri="{9D8B030D-6E8A-4147-A177-3AD203B41FA5}">
                      <a16:colId xmlns:a16="http://schemas.microsoft.com/office/drawing/2014/main" val="20004"/>
                    </a:ext>
                  </a:extLst>
                </a:gridCol>
              </a:tblGrid>
              <a:tr h="370840">
                <a:tc>
                  <a:txBody>
                    <a:bodyPr/>
                    <a:lstStyle/>
                    <a:p>
                      <a:r>
                        <a:rPr lang="en-US" sz="1400" b="1" dirty="0"/>
                        <a:t>Meeting</a:t>
                      </a:r>
                    </a:p>
                  </a:txBody>
                  <a:tcPr/>
                </a:tc>
                <a:tc>
                  <a:txBody>
                    <a:bodyPr/>
                    <a:lstStyle/>
                    <a:p>
                      <a:r>
                        <a:rPr lang="en-US" sz="1400" b="1" dirty="0"/>
                        <a:t>Date</a:t>
                      </a:r>
                    </a:p>
                  </a:txBody>
                  <a:tcPr/>
                </a:tc>
                <a:tc>
                  <a:txBody>
                    <a:bodyPr/>
                    <a:lstStyle/>
                    <a:p>
                      <a:pPr algn="ctr"/>
                      <a:r>
                        <a:rPr lang="en-US" sz="1400" b="1" dirty="0"/>
                        <a:t>Planned</a:t>
                      </a:r>
                      <a:r>
                        <a:rPr lang="en-US" sz="1400" b="1" baseline="0" dirty="0"/>
                        <a:t> TU’s</a:t>
                      </a:r>
                      <a:endParaRPr lang="en-US" sz="1400" b="1" dirty="0"/>
                    </a:p>
                  </a:txBody>
                  <a:tcPr/>
                </a:tc>
                <a:tc>
                  <a:txBody>
                    <a:bodyPr/>
                    <a:lstStyle/>
                    <a:p>
                      <a:pPr algn="ctr"/>
                      <a:r>
                        <a:rPr lang="en-US" sz="1400" b="1" dirty="0"/>
                        <a:t>Actual TU’s</a:t>
                      </a:r>
                    </a:p>
                  </a:txBody>
                  <a:tcPr/>
                </a:tc>
                <a:tc>
                  <a:txBody>
                    <a:bodyPr/>
                    <a:lstStyle/>
                    <a:p>
                      <a:r>
                        <a:rPr lang="en-US" sz="1400" b="1" dirty="0"/>
                        <a:t>Action plan</a:t>
                      </a:r>
                    </a:p>
                  </a:txBody>
                  <a:tcPr/>
                </a:tc>
                <a:extLst>
                  <a:ext uri="{0D108BD9-81ED-4DB2-BD59-A6C34878D82A}">
                    <a16:rowId xmlns:a16="http://schemas.microsoft.com/office/drawing/2014/main" val="10000"/>
                  </a:ext>
                </a:extLst>
              </a:tr>
              <a:tr h="370840">
                <a:tc>
                  <a:txBody>
                    <a:bodyPr/>
                    <a:lstStyle/>
                    <a:p>
                      <a:r>
                        <a:rPr lang="en-US" sz="1400" b="1" dirty="0"/>
                        <a:t>SA2</a:t>
                      </a:r>
                      <a:r>
                        <a:rPr lang="en-US" sz="1400" b="1" baseline="0" dirty="0"/>
                        <a:t> #160AH-e</a:t>
                      </a:r>
                      <a:endParaRPr lang="en-US" sz="1400" b="1" dirty="0"/>
                    </a:p>
                  </a:txBody>
                  <a:tcPr>
                    <a:solidFill>
                      <a:schemeClr val="bg1">
                        <a:lumMod val="75000"/>
                      </a:schemeClr>
                    </a:solidFill>
                  </a:tcPr>
                </a:tc>
                <a:tc>
                  <a:txBody>
                    <a:bodyPr/>
                    <a:lstStyle/>
                    <a:p>
                      <a:r>
                        <a:rPr lang="en-US" sz="1400" b="1" dirty="0"/>
                        <a:t>Jan 2024</a:t>
                      </a:r>
                    </a:p>
                  </a:txBody>
                  <a:tcPr>
                    <a:solidFill>
                      <a:schemeClr val="bg1">
                        <a:lumMod val="75000"/>
                      </a:schemeClr>
                    </a:solidFill>
                  </a:tcPr>
                </a:tc>
                <a:tc>
                  <a:txBody>
                    <a:bodyPr/>
                    <a:lstStyle/>
                    <a:p>
                      <a:pPr algn="ctr"/>
                      <a:r>
                        <a:rPr lang="en-US" sz="1400" b="1" dirty="0"/>
                        <a:t>0.5</a:t>
                      </a:r>
                    </a:p>
                  </a:txBody>
                  <a:tcPr>
                    <a:solidFill>
                      <a:schemeClr val="bg1">
                        <a:lumMod val="75000"/>
                      </a:schemeClr>
                    </a:solidFill>
                  </a:tcPr>
                </a:tc>
                <a:tc>
                  <a:txBody>
                    <a:bodyPr/>
                    <a:lstStyle/>
                    <a:p>
                      <a:pPr algn="ctr"/>
                      <a:endParaRPr lang="en-US" sz="1400" b="1" dirty="0"/>
                    </a:p>
                  </a:txBody>
                  <a:tcPr>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TR skeleton, scope, architectural assumptions, key issue</a:t>
                      </a:r>
                      <a:r>
                        <a:rPr lang="en-US" sz="1400" b="1" baseline="0" dirty="0"/>
                        <a:t> discussion, (solutions for information).</a:t>
                      </a:r>
                      <a:endParaRPr lang="en-US" sz="1400" b="1" dirty="0"/>
                    </a:p>
                  </a:txBody>
                  <a:tcPr>
                    <a:solidFill>
                      <a:schemeClr val="bg1">
                        <a:lumMod val="75000"/>
                      </a:schemeClr>
                    </a:solidFill>
                  </a:tcPr>
                </a:tc>
                <a:extLst>
                  <a:ext uri="{0D108BD9-81ED-4DB2-BD59-A6C34878D82A}">
                    <a16:rowId xmlns:a16="http://schemas.microsoft.com/office/drawing/2014/main" val="10003"/>
                  </a:ext>
                </a:extLst>
              </a:tr>
              <a:tr h="370840">
                <a:tc>
                  <a:txBody>
                    <a:bodyPr/>
                    <a:lstStyle/>
                    <a:p>
                      <a:pPr marL="0" algn="l" defTabSz="914400" rtl="0" eaLnBrk="1" latinLnBrk="0" hangingPunct="1"/>
                      <a:r>
                        <a:rPr lang="en-US" sz="1400" b="1" kern="1200" dirty="0">
                          <a:solidFill>
                            <a:schemeClr val="tx1"/>
                          </a:solidFill>
                          <a:latin typeface="+mn-lt"/>
                          <a:ea typeface="+mn-ea"/>
                          <a:cs typeface="+mn-cs"/>
                        </a:rPr>
                        <a:t>SA2#161</a:t>
                      </a:r>
                    </a:p>
                  </a:txBody>
                  <a:tcPr>
                    <a:solidFill>
                      <a:schemeClr val="bg1">
                        <a:lumMod val="75000"/>
                      </a:schemeClr>
                    </a:solidFill>
                  </a:tcPr>
                </a:tc>
                <a:tc>
                  <a:txBody>
                    <a:bodyPr/>
                    <a:lstStyle/>
                    <a:p>
                      <a:pPr marL="0" algn="l" defTabSz="914400" rtl="0" eaLnBrk="1" latinLnBrk="0" hangingPunct="1"/>
                      <a:r>
                        <a:rPr lang="en-US" sz="1400" b="1" kern="1200" dirty="0">
                          <a:solidFill>
                            <a:schemeClr val="tx1"/>
                          </a:solidFill>
                          <a:latin typeface="+mn-lt"/>
                          <a:ea typeface="+mn-ea"/>
                          <a:cs typeface="+mn-cs"/>
                        </a:rPr>
                        <a:t>Feb 2024</a:t>
                      </a:r>
                    </a:p>
                  </a:txBody>
                  <a:tcPr>
                    <a:solidFill>
                      <a:schemeClr val="bg1">
                        <a:lumMod val="75000"/>
                      </a:schemeClr>
                    </a:solidFill>
                  </a:tcPr>
                </a:tc>
                <a:tc>
                  <a:txBody>
                    <a:bodyPr/>
                    <a:lstStyle/>
                    <a:p>
                      <a:pPr marL="0" algn="ctr" defTabSz="914400" rtl="0" eaLnBrk="1" latinLnBrk="0" hangingPunct="1"/>
                      <a:r>
                        <a:rPr lang="en-US" sz="1400" b="1" kern="1200" dirty="0">
                          <a:solidFill>
                            <a:schemeClr val="tx1"/>
                          </a:solidFill>
                          <a:latin typeface="+mn-lt"/>
                          <a:ea typeface="+mn-ea"/>
                          <a:cs typeface="+mn-cs"/>
                        </a:rPr>
                        <a:t>0.5</a:t>
                      </a:r>
                    </a:p>
                  </a:txBody>
                  <a:tcPr>
                    <a:solidFill>
                      <a:schemeClr val="bg1">
                        <a:lumMod val="75000"/>
                      </a:schemeClr>
                    </a:solidFill>
                  </a:tcPr>
                </a:tc>
                <a:tc>
                  <a:txBody>
                    <a:bodyPr/>
                    <a:lstStyle/>
                    <a:p>
                      <a:pPr marL="0" algn="l" defTabSz="914400" rtl="0" eaLnBrk="1" latinLnBrk="0" hangingPunct="1"/>
                      <a:endParaRPr lang="en-US" sz="1400" b="1" kern="1200" dirty="0">
                        <a:solidFill>
                          <a:schemeClr val="tx1"/>
                        </a:solidFill>
                        <a:latin typeface="+mn-lt"/>
                        <a:ea typeface="+mn-ea"/>
                        <a:cs typeface="+mn-cs"/>
                      </a:endParaRPr>
                    </a:p>
                  </a:txBody>
                  <a:tcPr>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b="1" kern="1200" dirty="0">
                          <a:solidFill>
                            <a:schemeClr val="tx1"/>
                          </a:solidFill>
                          <a:latin typeface="+mn-lt"/>
                          <a:ea typeface="+mn-ea"/>
                          <a:cs typeface="+mn-cs"/>
                          <a:sym typeface="+mn-ea"/>
                        </a:rPr>
                        <a:t>Start solution discussion, last meeting for Key Issue proposals (if any).</a:t>
                      </a:r>
                      <a:endParaRPr lang="en-US" sz="1400" b="1" kern="1200" dirty="0">
                        <a:solidFill>
                          <a:schemeClr val="tx1"/>
                        </a:solidFill>
                        <a:latin typeface="+mn-lt"/>
                        <a:ea typeface="+mn-ea"/>
                        <a:cs typeface="+mn-cs"/>
                      </a:endParaRPr>
                    </a:p>
                  </a:txBody>
                  <a:tcPr>
                    <a:solidFill>
                      <a:schemeClr val="bg1">
                        <a:lumMod val="75000"/>
                      </a:schemeClr>
                    </a:solidFill>
                  </a:tcPr>
                </a:tc>
                <a:extLst>
                  <a:ext uri="{0D108BD9-81ED-4DB2-BD59-A6C34878D82A}">
                    <a16:rowId xmlns:a16="http://schemas.microsoft.com/office/drawing/2014/main" val="10004"/>
                  </a:ext>
                </a:extLst>
              </a:tr>
              <a:tr h="370840">
                <a:tc>
                  <a:txBody>
                    <a:bodyPr/>
                    <a:lstStyle/>
                    <a:p>
                      <a:r>
                        <a:rPr lang="en-US" sz="1400" b="0" dirty="0"/>
                        <a:t>SA2#162</a:t>
                      </a:r>
                    </a:p>
                  </a:txBody>
                  <a:tcPr/>
                </a:tc>
                <a:tc>
                  <a:txBody>
                    <a:bodyPr/>
                    <a:lstStyle/>
                    <a:p>
                      <a:r>
                        <a:rPr lang="en-US" sz="1400" b="0" dirty="0"/>
                        <a:t>Apr 2024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0.5</a:t>
                      </a:r>
                    </a:p>
                    <a:p>
                      <a:pPr algn="ctr"/>
                      <a:endParaRPr lang="en-US" sz="1400" dirty="0"/>
                    </a:p>
                  </a:txBody>
                  <a:tcPr/>
                </a:tc>
                <a:tc>
                  <a:txBody>
                    <a:bodyPr/>
                    <a:lstStyle/>
                    <a:p>
                      <a:pPr algn="ct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dirty="0">
                          <a:sym typeface="+mn-ea"/>
                        </a:rPr>
                        <a:t>Continue solution discussion, last meeting for new solution proposals</a:t>
                      </a:r>
                      <a:r>
                        <a:rPr lang="en-US" altLang="ko-KR" sz="1400" dirty="0"/>
                        <a:t>, start discussion on evaluation and interim conclusion (KI#2).</a:t>
                      </a:r>
                    </a:p>
                  </a:txBody>
                  <a:tcPr/>
                </a:tc>
                <a:extLst>
                  <a:ext uri="{0D108BD9-81ED-4DB2-BD59-A6C34878D82A}">
                    <a16:rowId xmlns:a16="http://schemas.microsoft.com/office/drawing/2014/main" val="10005"/>
                  </a:ext>
                </a:extLst>
              </a:tr>
              <a:tr h="370840">
                <a:tc>
                  <a:txBody>
                    <a:bodyPr/>
                    <a:lstStyle/>
                    <a:p>
                      <a:r>
                        <a:rPr lang="en-US" sz="1400" b="0" dirty="0"/>
                        <a:t>SA2#163</a:t>
                      </a:r>
                    </a:p>
                  </a:txBody>
                  <a:tcPr/>
                </a:tc>
                <a:tc>
                  <a:txBody>
                    <a:bodyPr/>
                    <a:lstStyle/>
                    <a:p>
                      <a:r>
                        <a:rPr lang="en-US" sz="1400" b="0" dirty="0"/>
                        <a:t>May 2024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0.5</a:t>
                      </a:r>
                    </a:p>
                  </a:txBody>
                  <a:tcPr/>
                </a:tc>
                <a:tc>
                  <a:txBody>
                    <a:bodyPr/>
                    <a:lstStyle/>
                    <a:p>
                      <a:pPr algn="ctr"/>
                      <a:endParaRPr lang="en-US" sz="1400" dirty="0"/>
                    </a:p>
                  </a:txBody>
                  <a:tcPr/>
                </a:tc>
                <a:tc>
                  <a:txBody>
                    <a:bodyPr/>
                    <a:lstStyle/>
                    <a:p>
                      <a:r>
                        <a:rPr lang="en-US" sz="1400" dirty="0"/>
                        <a:t>Complete evaluations and conclusions.</a:t>
                      </a:r>
                    </a:p>
                  </a:txBody>
                  <a:tcPr/>
                </a:tc>
                <a:extLst>
                  <a:ext uri="{0D108BD9-81ED-4DB2-BD59-A6C34878D82A}">
                    <a16:rowId xmlns:a16="http://schemas.microsoft.com/office/drawing/2014/main" val="10006"/>
                  </a:ext>
                </a:extLst>
              </a:tr>
              <a:tr h="370840">
                <a:tc>
                  <a:txBody>
                    <a:bodyPr/>
                    <a:lstStyle/>
                    <a:p>
                      <a:endParaRPr lang="en-US" sz="1400" dirty="0"/>
                    </a:p>
                  </a:txBody>
                  <a:tcPr/>
                </a:tc>
                <a:tc>
                  <a:txBody>
                    <a:bodyPr/>
                    <a:lstStyle/>
                    <a:p>
                      <a:r>
                        <a:rPr lang="en-US" sz="1400" b="1" dirty="0"/>
                        <a:t>Total</a:t>
                      </a:r>
                    </a:p>
                  </a:txBody>
                  <a:tcPr/>
                </a:tc>
                <a:tc>
                  <a:txBody>
                    <a:bodyPr/>
                    <a:lstStyle/>
                    <a:p>
                      <a:pPr algn="ctr"/>
                      <a:r>
                        <a:rPr lang="en-US" sz="1400" dirty="0"/>
                        <a:t>2</a:t>
                      </a:r>
                    </a:p>
                  </a:txBody>
                  <a:tcPr/>
                </a:tc>
                <a:tc>
                  <a:txBody>
                    <a:bodyPr/>
                    <a:lstStyle/>
                    <a:p>
                      <a:pPr algn="ctr"/>
                      <a:endParaRPr lang="en-US" sz="1400" dirty="0"/>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227636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95032" y="2194370"/>
            <a:ext cx="5566488" cy="2572939"/>
          </a:xfrm>
        </p:spPr>
        <p:txBody>
          <a:bodyPr>
            <a:noAutofit/>
          </a:bodyPr>
          <a:lstStyle/>
          <a:p>
            <a:pPr>
              <a:defRPr/>
            </a:pPr>
            <a:r>
              <a:rPr lang="en-GB" sz="3600" b="1" i="1">
                <a:effectLst>
                  <a:outerShdw blurRad="38100" dist="38100" dir="2700000" algn="tl">
                    <a:srgbClr val="C0C0C0"/>
                  </a:outerShdw>
                </a:effectLst>
              </a:rPr>
              <a:t>BACKUP</a:t>
            </a:r>
            <a:endParaRPr lang="en-GB" sz="2400" b="1" dirty="0"/>
          </a:p>
        </p:txBody>
      </p:sp>
    </p:spTree>
    <p:extLst>
      <p:ext uri="{BB962C8B-B14F-4D97-AF65-F5344CB8AC3E}">
        <p14:creationId xmlns:p14="http://schemas.microsoft.com/office/powerpoint/2010/main" val="656168095"/>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a:t>FS_5G_Femto Status after SA2#160AH-e</a:t>
            </a:r>
            <a:endParaRPr lang="en-US" dirty="0"/>
          </a:p>
        </p:txBody>
      </p:sp>
      <p:sp>
        <p:nvSpPr>
          <p:cNvPr id="6" name="Content Placeholder 7"/>
          <p:cNvSpPr>
            <a:spLocks noGrp="1"/>
          </p:cNvSpPr>
          <p:nvPr>
            <p:ph sz="half" idx="4294967295"/>
          </p:nvPr>
        </p:nvSpPr>
        <p:spPr>
          <a:xfrm>
            <a:off x="231689" y="2138183"/>
            <a:ext cx="8810067" cy="406959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SA2#160AH-e</a:t>
            </a:r>
            <a:endParaRPr lang="de-DE" altLang="ko-KR" sz="1600" dirty="0">
              <a:solidFill>
                <a:prstClr val="black"/>
              </a:solidFill>
            </a:endParaRPr>
          </a:p>
          <a:p>
            <a:pPr lvl="1">
              <a:spcBef>
                <a:spcPts val="0"/>
              </a:spcBef>
              <a:spcAft>
                <a:spcPts val="0"/>
              </a:spcAft>
            </a:pPr>
            <a:r>
              <a:rPr lang="en-US" altLang="de-DE" sz="1400" dirty="0"/>
              <a:t>Study started with SA2#160AH-e.</a:t>
            </a:r>
          </a:p>
          <a:p>
            <a:pPr lvl="1">
              <a:spcBef>
                <a:spcPts val="0"/>
              </a:spcBef>
              <a:spcAft>
                <a:spcPts val="0"/>
              </a:spcAft>
            </a:pPr>
            <a:r>
              <a:rPr lang="en-US" altLang="de-DE" sz="1400" kern="0" dirty="0"/>
              <a:t>TR 23.700-45 v0.1.0 is available.</a:t>
            </a:r>
          </a:p>
          <a:p>
            <a:pPr lvl="1">
              <a:spcBef>
                <a:spcPts val="0"/>
              </a:spcBef>
              <a:spcAft>
                <a:spcPts val="0"/>
              </a:spcAft>
            </a:pPr>
            <a:r>
              <a:rPr lang="en-US" altLang="de-DE" sz="1400" dirty="0"/>
              <a:t>23 </a:t>
            </a:r>
            <a:r>
              <a:rPr lang="en-US" altLang="de-DE" sz="1400" dirty="0" err="1"/>
              <a:t>TDocs</a:t>
            </a:r>
            <a:r>
              <a:rPr lang="en-US" altLang="de-DE" sz="1400" dirty="0"/>
              <a:t> were submitted (including TR skeleton and scope from the Rapporteur) and total 6 </a:t>
            </a:r>
            <a:r>
              <a:rPr lang="en-US" altLang="de-DE" sz="1400" dirty="0" err="1"/>
              <a:t>Tdocs</a:t>
            </a:r>
            <a:r>
              <a:rPr lang="en-US" altLang="de-DE" sz="1400" dirty="0"/>
              <a:t> (2 </a:t>
            </a:r>
            <a:r>
              <a:rPr lang="en-US" altLang="de-DE" sz="1400" dirty="0" err="1"/>
              <a:t>Tdocs</a:t>
            </a:r>
            <a:r>
              <a:rPr lang="en-US" altLang="de-DE" sz="1400" dirty="0"/>
              <a:t> proposing new KIs, 1 </a:t>
            </a:r>
            <a:r>
              <a:rPr lang="en-US" altLang="de-DE" sz="1400" dirty="0" err="1"/>
              <a:t>Tdoc</a:t>
            </a:r>
            <a:r>
              <a:rPr lang="en-US" altLang="de-DE" sz="1400" dirty="0"/>
              <a:t> on architecture assumptions and 3 </a:t>
            </a:r>
            <a:r>
              <a:rPr lang="en-US" altLang="de-DE" sz="1400" dirty="0" err="1"/>
              <a:t>Tdocs</a:t>
            </a:r>
            <a:r>
              <a:rPr lang="en-US" altLang="de-DE" sz="1400" dirty="0"/>
              <a:t> proposing solutions) could not be handled due to TU budget/quota.</a:t>
            </a:r>
          </a:p>
          <a:p>
            <a:pPr lvl="2">
              <a:spcBef>
                <a:spcPts val="0"/>
              </a:spcBef>
              <a:spcAft>
                <a:spcPts val="0"/>
              </a:spcAft>
            </a:pPr>
            <a:r>
              <a:rPr lang="en-US" altLang="de-DE" sz="1200" dirty="0"/>
              <a:t>The contents of the not handled </a:t>
            </a:r>
            <a:r>
              <a:rPr lang="en-US" altLang="de-DE" sz="1200" dirty="0" err="1"/>
              <a:t>Tdocs</a:t>
            </a:r>
            <a:r>
              <a:rPr lang="en-US" altLang="de-DE" sz="1200" dirty="0"/>
              <a:t> were also considered when discussing the related new Key Issues and Architecture assumptions. </a:t>
            </a:r>
          </a:p>
          <a:p>
            <a:pPr lvl="1">
              <a:spcBef>
                <a:spcPts val="0"/>
              </a:spcBef>
              <a:spcAft>
                <a:spcPts val="0"/>
              </a:spcAft>
            </a:pPr>
            <a:r>
              <a:rPr lang="en-US" altLang="de-DE" sz="1400" dirty="0"/>
              <a:t>TR skeleton, Scope, Architecture Assumptions/Requirements, </a:t>
            </a:r>
            <a:r>
              <a:rPr lang="en-US" altLang="de-DE" sz="1400" dirty="0">
                <a:cs typeface="+mn-ea"/>
              </a:rPr>
              <a:t>2</a:t>
            </a:r>
            <a:r>
              <a:rPr lang="en-US" altLang="zh-CN" sz="1400" dirty="0">
                <a:cs typeface="+mn-ea"/>
              </a:rPr>
              <a:t> Key Issues </a:t>
            </a:r>
            <a:r>
              <a:rPr lang="en-US" altLang="zh-CN" sz="1400" dirty="0">
                <a:cs typeface="+mn-ea"/>
                <a:sym typeface="+mn-ea"/>
              </a:rPr>
              <a:t>to cover the WTs in the SID were approved</a:t>
            </a:r>
            <a:r>
              <a:rPr lang="en-US" altLang="zh-CN" sz="1400" dirty="0">
                <a:cs typeface="+mn-ea"/>
              </a:rPr>
              <a:t>.</a:t>
            </a:r>
          </a:p>
          <a:p>
            <a:pPr marL="457200" lvl="1" indent="0">
              <a:spcBef>
                <a:spcPts val="0"/>
              </a:spcBef>
              <a:spcAft>
                <a:spcPts val="0"/>
              </a:spcAft>
              <a:buNone/>
            </a:pPr>
            <a:endParaRPr lang="en-US" altLang="de-DE" sz="1400" dirty="0"/>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None</a:t>
            </a:r>
          </a:p>
          <a:p>
            <a:pPr lvl="1">
              <a:spcBef>
                <a:spcPts val="0"/>
              </a:spcBef>
              <a:spcAft>
                <a:spcPts val="0"/>
              </a:spcAft>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Addressing EN in KI#1 and start solution discussions for agreed Key Issues in next meeting</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FS_5G_Femto</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System aspects of 5G NR </a:t>
                      </a:r>
                      <a:r>
                        <a:rPr lang="en-US" sz="1200" b="1" dirty="0" err="1"/>
                        <a:t>Femto</a:t>
                      </a:r>
                      <a:endParaRPr lang="en-US" sz="1200" b="1" dirty="0"/>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a:t>
                      </a:r>
                      <a:r>
                        <a:rPr lang="en-US" sz="1200" b="1" kern="1200">
                          <a:solidFill>
                            <a:srgbClr val="7030A0"/>
                          </a:solidFill>
                          <a:latin typeface="+mn-lt"/>
                          <a:ea typeface="+mn-ea"/>
                          <a:cs typeface="+mn-cs"/>
                        </a:rPr>
                        <a:t>-&gt; 15%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1020002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732168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TotalTime>
  <Words>737</Words>
  <Application>Microsoft Office PowerPoint</Application>
  <PresentationFormat>On-screen Show (4:3)</PresentationFormat>
  <Paragraphs>119</Paragraphs>
  <Slides>6</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Times New Roman</vt:lpstr>
      <vt:lpstr>Office Theme</vt:lpstr>
      <vt:lpstr>FS_5G_Femto Status Report</vt:lpstr>
      <vt:lpstr>FS_5G_Femto status after SA2#161</vt:lpstr>
      <vt:lpstr>FS_5G_Femto Status at SA#103</vt:lpstr>
      <vt:lpstr>PowerPoint Presentation</vt:lpstr>
      <vt:lpstr>BACKUP</vt:lpstr>
      <vt:lpstr>FS_5G_Femto Status after SA2#160AH-e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Rapporteur</cp:lastModifiedBy>
  <cp:revision>1540</cp:revision>
  <dcterms:created xsi:type="dcterms:W3CDTF">2008-08-30T09:32:00Z</dcterms:created>
  <dcterms:modified xsi:type="dcterms:W3CDTF">2024-03-07T14:00:31Z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0x010100EB28163D68FE8E4D9361964FDD814FC4</vt:lpwstr>
  </property>
  <property fmtid="{D5CDD505-2E9C-101B-9397-08002B2CF9AE}" pid="13" name="ICV">
    <vt:lpwstr>981422AABE0645198D622938EA63D0ED</vt:lpwstr>
  </property>
  <property fmtid="{D5CDD505-2E9C-101B-9397-08002B2CF9AE}" pid="14" name="KSOProductBuildVer">
    <vt:lpwstr>2052-11.8.2.12085</vt:lpwstr>
  </property>
</Properties>
</file>